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  <p:sldId id="257" r:id="rId6"/>
  </p:sldIdLst>
  <p:sldSz cx="6858000" cy="9906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31D9A"/>
    <a:srgbClr val="F6EF64"/>
    <a:srgbClr val="85CC04"/>
    <a:srgbClr val="7699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CBC610E-A669-0F0E-4578-795B92E9FABE}" v="2678" dt="2024-07-23T20:21:17.3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>
        <p:scale>
          <a:sx n="75" d="100"/>
          <a:sy n="75" d="100"/>
        </p:scale>
        <p:origin x="2006" y="-8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1"/>
            <a:ext cx="6858000" cy="6604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3572" y="1"/>
            <a:ext cx="6854429" cy="6604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7175" y="7164642"/>
            <a:ext cx="4371975" cy="2113280"/>
          </a:xfrm>
        </p:spPr>
        <p:txBody>
          <a:bodyPr anchor="ctr">
            <a:normAutofit/>
          </a:bodyPr>
          <a:lstStyle>
            <a:lvl1pPr algn="r">
              <a:defRPr sz="33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43463" y="7164642"/>
            <a:ext cx="1800225" cy="211328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2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 algn="ctr">
              <a:buNone/>
              <a:defRPr sz="1200"/>
            </a:lvl2pPr>
            <a:lvl3pPr marL="685800" indent="0" algn="ctr">
              <a:buNone/>
              <a:defRPr sz="12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C1607124-1523-47E1-9FC3-636FAEC74F50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5F2B7-0F5F-4E53-95C2-A1231F4716F4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4717599" y="7603709"/>
            <a:ext cx="0" cy="13208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7401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07124-1523-47E1-9FC3-636FAEC74F50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5F2B7-0F5F-4E53-95C2-A1231F4716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862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8" y="1100667"/>
            <a:ext cx="1478756" cy="7814733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57214" y="1100667"/>
            <a:ext cx="4264819" cy="781473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07124-1523-47E1-9FC3-636FAEC74F50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5F2B7-0F5F-4E53-95C2-A1231F4716F4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5657850" y="488827"/>
            <a:ext cx="0" cy="51435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0750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07124-1523-47E1-9FC3-636FAEC74F50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5F2B7-0F5F-4E53-95C2-A1231F4716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3263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1"/>
            <a:ext cx="6858000" cy="6604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3572" y="1"/>
            <a:ext cx="6854429" cy="6604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175" y="7164642"/>
            <a:ext cx="4371975" cy="2113280"/>
          </a:xfrm>
        </p:spPr>
        <p:txBody>
          <a:bodyPr anchor="ctr">
            <a:normAutofit/>
          </a:bodyPr>
          <a:lstStyle>
            <a:lvl1pPr algn="r">
              <a:defRPr sz="3300" b="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43463" y="7164642"/>
            <a:ext cx="1800225" cy="211328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07124-1523-47E1-9FC3-636FAEC74F50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5F2B7-0F5F-4E53-95C2-A1231F4716F4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4717599" y="7603709"/>
            <a:ext cx="0" cy="13208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8096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072" y="845312"/>
            <a:ext cx="5467541" cy="216611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6072" y="3302000"/>
            <a:ext cx="2674620" cy="58115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993" y="3302000"/>
            <a:ext cx="2674620" cy="58115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07124-1523-47E1-9FC3-636FAEC74F50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5F2B7-0F5F-4E53-95C2-A1231F4716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8489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576072" y="845312"/>
            <a:ext cx="5467541" cy="216611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6072" y="3148363"/>
            <a:ext cx="2674620" cy="118872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650" b="0" cap="none" baseline="0">
                <a:solidFill>
                  <a:schemeClr val="accent1"/>
                </a:solidFill>
                <a:latin typeface="+mn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6072" y="4286805"/>
            <a:ext cx="2674620" cy="482671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68993" y="3148363"/>
            <a:ext cx="2674620" cy="118872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165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marL="0" lvl="0" indent="0" algn="l" defTabSz="685800" rtl="0" eaLnBrk="1" latinLnBrk="0" hangingPunct="1">
              <a:lnSpc>
                <a:spcPct val="90000"/>
              </a:lnSpc>
              <a:spcBef>
                <a:spcPts val="135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368993" y="4286805"/>
            <a:ext cx="2674620" cy="482671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07124-1523-47E1-9FC3-636FAEC74F50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5F2B7-0F5F-4E53-95C2-A1231F4716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1065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07124-1523-47E1-9FC3-636FAEC74F50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5F2B7-0F5F-4E53-95C2-A1231F4716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912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07124-1523-47E1-9FC3-636FAEC74F50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5F2B7-0F5F-4E53-95C2-A1231F4716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77785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576072" y="681069"/>
            <a:ext cx="2468880" cy="250952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27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4687" y="1188720"/>
            <a:ext cx="3194114" cy="7488936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6072" y="3260842"/>
            <a:ext cx="2468880" cy="5434425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450"/>
              </a:spcBef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07124-1523-47E1-9FC3-636FAEC74F50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5F2B7-0F5F-4E53-95C2-A1231F4716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8809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175" y="7164644"/>
            <a:ext cx="4371975" cy="2113280"/>
          </a:xfrm>
        </p:spPr>
        <p:txBody>
          <a:bodyPr anchor="ctr">
            <a:normAutofit/>
          </a:bodyPr>
          <a:lstStyle>
            <a:lvl1pPr algn="r">
              <a:defRPr sz="33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6856286" cy="6604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43463" y="7164644"/>
            <a:ext cx="1800225" cy="211328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07124-1523-47E1-9FC3-636FAEC74F50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5F2B7-0F5F-4E53-95C2-A1231F4716F4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4717599" y="7603709"/>
            <a:ext cx="0" cy="1320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2930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76072" y="845312"/>
            <a:ext cx="5467541" cy="21661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6073" y="3302000"/>
            <a:ext cx="5467541" cy="581152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6073" y="9346572"/>
            <a:ext cx="1211705" cy="396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1607124-1523-47E1-9FC3-636FAEC74F50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24150" y="9346572"/>
            <a:ext cx="3319571" cy="396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096000" y="9346572"/>
            <a:ext cx="547688" cy="396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3AB5F2B7-0F5F-4E53-95C2-A1231F4716F4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428625" y="1193579"/>
            <a:ext cx="0" cy="1320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091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80000"/>
        </a:lnSpc>
        <a:spcBef>
          <a:spcPct val="0"/>
        </a:spcBef>
        <a:buNone/>
        <a:defRPr sz="3300" kern="1200" cap="all" spc="75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68580" indent="-68580" algn="l" defTabSz="685800" rtl="0" eaLnBrk="1" latinLnBrk="0" hangingPunct="1">
        <a:lnSpc>
          <a:spcPct val="90000"/>
        </a:lnSpc>
        <a:spcBef>
          <a:spcPts val="900"/>
        </a:spcBef>
        <a:spcAft>
          <a:spcPts val="15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198882" indent="-10287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336042" indent="-10287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Wingdings 3" pitchFamily="18" charset="2"/>
        <a:buChar char=""/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445770" indent="-10287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Wingdings 3" pitchFamily="18" charset="2"/>
        <a:buChar char=""/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582930" indent="-10287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Wingdings 3" pitchFamily="18" charset="2"/>
        <a:buChar char=""/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685800" indent="-10287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Wingdings 3" pitchFamily="18" charset="2"/>
        <a:buChar char="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795528" indent="-10287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Wingdings 3" pitchFamily="18" charset="2"/>
        <a:buChar char="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912114" indent="-10287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Wingdings 3" pitchFamily="18" charset="2"/>
        <a:buChar char="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021842" indent="-10287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Wingdings 3" pitchFamily="18" charset="2"/>
        <a:buChar char="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clyde@chapelgreenschool.org.uk" TargetMode="External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36" y="696"/>
            <a:ext cx="830580" cy="110744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236089" y="169075"/>
            <a:ext cx="6080005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b="1" dirty="0" smtClean="0">
                <a:latin typeface="ABeeZee"/>
              </a:rPr>
              <a:t>Autumn Term </a:t>
            </a:r>
            <a:r>
              <a:rPr lang="en-GB" b="1" dirty="0">
                <a:latin typeface="ABeeZee"/>
              </a:rPr>
              <a:t>Upper School Newsletter</a:t>
            </a:r>
            <a:endParaRPr lang="en-GB" sz="1600" dirty="0">
              <a:latin typeface="ABeeZee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67409" y="650889"/>
            <a:ext cx="4595662" cy="830997"/>
          </a:xfrm>
          <a:prstGeom prst="rect">
            <a:avLst/>
          </a:prstGeom>
          <a:noFill/>
          <a:ln w="57150">
            <a:solidFill>
              <a:srgbClr val="85CC04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600" b="1" i="1" dirty="0"/>
              <a:t>Staff who work in </a:t>
            </a:r>
            <a:r>
              <a:rPr lang="en-GB" sz="1600" b="1" i="1" dirty="0" smtClean="0"/>
              <a:t>Clyde Class</a:t>
            </a:r>
            <a:r>
              <a:rPr lang="en-GB" sz="1600" b="1" i="1" dirty="0" smtClean="0"/>
              <a:t>:</a:t>
            </a:r>
            <a:r>
              <a:rPr lang="en-GB" sz="1600" b="1" i="1" dirty="0"/>
              <a:t>   </a:t>
            </a:r>
          </a:p>
          <a:p>
            <a:r>
              <a:rPr lang="en-GB" sz="1600" b="1" i="1" dirty="0" smtClean="0"/>
              <a:t>Teacher: </a:t>
            </a:r>
            <a:r>
              <a:rPr lang="en-GB" sz="1600" b="1" i="1" dirty="0" smtClean="0"/>
              <a:t>Becky (Monday) Sarah</a:t>
            </a:r>
            <a:r>
              <a:rPr lang="en-GB" sz="1600" b="1" i="1" dirty="0" smtClean="0"/>
              <a:t> (Tuesday - Friday)</a:t>
            </a:r>
            <a:endParaRPr lang="en-GB" sz="1600" b="1" i="1" dirty="0"/>
          </a:p>
          <a:p>
            <a:r>
              <a:rPr lang="en-US" sz="1600" b="1" i="1" dirty="0"/>
              <a:t>Teaching Assistants: </a:t>
            </a:r>
            <a:r>
              <a:rPr lang="en-US" sz="1600" b="1" i="1" dirty="0" smtClean="0"/>
              <a:t>Tracey, Debbie, Sara, Trish</a:t>
            </a:r>
            <a:endParaRPr lang="en-GB" sz="1600" b="1" i="1" dirty="0"/>
          </a:p>
        </p:txBody>
      </p:sp>
      <p:sp>
        <p:nvSpPr>
          <p:cNvPr id="8" name="TextBox 7"/>
          <p:cNvSpPr txBox="1"/>
          <p:nvPr/>
        </p:nvSpPr>
        <p:spPr>
          <a:xfrm>
            <a:off x="4134678" y="4230617"/>
            <a:ext cx="2537960" cy="147732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600" b="1" i="1" dirty="0"/>
              <a:t>Enterprise</a:t>
            </a:r>
            <a:r>
              <a:rPr lang="en-GB" sz="1600" b="1" i="1" dirty="0" smtClean="0"/>
              <a:t>: Café</a:t>
            </a:r>
          </a:p>
          <a:p>
            <a:pPr algn="ctr"/>
            <a:r>
              <a:rPr lang="en-GB" sz="1600" b="1" i="1" dirty="0" smtClean="0"/>
              <a:t>16</a:t>
            </a:r>
            <a:r>
              <a:rPr lang="en-GB" sz="1600" b="1" i="1" baseline="30000" dirty="0" smtClean="0"/>
              <a:t>th</a:t>
            </a:r>
            <a:r>
              <a:rPr lang="en-GB" sz="1600" b="1" i="1" dirty="0" smtClean="0"/>
              <a:t> October </a:t>
            </a:r>
          </a:p>
          <a:p>
            <a:pPr algn="ctr"/>
            <a:r>
              <a:rPr lang="en-GB" sz="1600" b="1" i="1" dirty="0" smtClean="0"/>
              <a:t>18</a:t>
            </a:r>
            <a:r>
              <a:rPr lang="en-GB" sz="1600" b="1" i="1" baseline="30000" dirty="0" smtClean="0"/>
              <a:t>th</a:t>
            </a:r>
            <a:r>
              <a:rPr lang="en-GB" sz="1600" b="1" i="1" dirty="0" smtClean="0"/>
              <a:t> December</a:t>
            </a:r>
            <a:endParaRPr lang="en-GB" sz="1600" b="1" i="1" dirty="0"/>
          </a:p>
          <a:p>
            <a:pPr algn="ctr"/>
            <a:r>
              <a:rPr lang="en-GB" sz="1400" dirty="0" smtClean="0"/>
              <a:t>Enterprise café 9:30 – 11:00</a:t>
            </a:r>
            <a:endParaRPr lang="en-GB" sz="1400" dirty="0"/>
          </a:p>
          <a:p>
            <a:pPr algn="ctr"/>
            <a:r>
              <a:rPr lang="en-GB" sz="1400" dirty="0" smtClean="0"/>
              <a:t>It would be great if you could join us at this event.</a:t>
            </a:r>
            <a:endParaRPr lang="en-GB" sz="1400" dirty="0"/>
          </a:p>
        </p:txBody>
      </p:sp>
      <p:sp>
        <p:nvSpPr>
          <p:cNvPr id="9" name="TextBox 8"/>
          <p:cNvSpPr txBox="1"/>
          <p:nvPr/>
        </p:nvSpPr>
        <p:spPr>
          <a:xfrm>
            <a:off x="208312" y="1840589"/>
            <a:ext cx="6464326" cy="2062103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600" b="1" i="1" dirty="0"/>
              <a:t>Communication &amp; Reminders</a:t>
            </a:r>
          </a:p>
          <a:p>
            <a:pPr algn="ctr"/>
            <a:r>
              <a:rPr lang="en-GB" sz="1400" dirty="0"/>
              <a:t>Please continue to check emails for any information and updates</a:t>
            </a:r>
          </a:p>
          <a:p>
            <a:pPr algn="ctr"/>
            <a:r>
              <a:rPr lang="en-GB" sz="1400" dirty="0" smtClean="0">
                <a:hlinkClick r:id="rId3"/>
              </a:rPr>
              <a:t>clyde</a:t>
            </a:r>
            <a:r>
              <a:rPr lang="en-GB" sz="1400" dirty="0" smtClean="0">
                <a:hlinkClick r:id="rId3"/>
              </a:rPr>
              <a:t>@chapelgreenschool.org.uk</a:t>
            </a:r>
            <a:endParaRPr lang="en-GB" sz="1400" dirty="0"/>
          </a:p>
          <a:p>
            <a:pPr algn="ctr"/>
            <a:endParaRPr lang="en-GB" sz="1400" dirty="0"/>
          </a:p>
          <a:p>
            <a:pPr algn="ctr"/>
            <a:r>
              <a:rPr lang="en-GB" sz="1400" b="1" i="1" dirty="0" smtClean="0"/>
              <a:t>We will be swimming on a Tuesday morning, going </a:t>
            </a:r>
            <a:r>
              <a:rPr lang="en-GB" sz="1400" b="1" i="1" dirty="0" smtClean="0"/>
              <a:t>out of school</a:t>
            </a:r>
            <a:r>
              <a:rPr lang="en-GB" sz="1400" b="1" i="1" dirty="0" smtClean="0"/>
              <a:t> on Wednesdays to visit various community spaces and trips to enrich the curriculum. </a:t>
            </a:r>
            <a:r>
              <a:rPr lang="en-GB" sz="1400" b="1" i="1" dirty="0" smtClean="0"/>
              <a:t>We will be cooking every Thursday. There will not always be a product in the students bags, we concentrate on the process of cooking and explore different sensory elements, maths and creative skills.</a:t>
            </a:r>
          </a:p>
          <a:p>
            <a:pPr algn="ctr"/>
            <a:endParaRPr lang="en-GB" sz="1400" b="1" i="1" dirty="0"/>
          </a:p>
        </p:txBody>
      </p:sp>
      <p:sp>
        <p:nvSpPr>
          <p:cNvPr id="10" name="TextBox 9"/>
          <p:cNvSpPr txBox="1"/>
          <p:nvPr/>
        </p:nvSpPr>
        <p:spPr>
          <a:xfrm>
            <a:off x="200734" y="4261395"/>
            <a:ext cx="3822504" cy="1415772"/>
          </a:xfrm>
          <a:prstGeom prst="rect">
            <a:avLst/>
          </a:prstGeom>
          <a:noFill/>
          <a:ln w="57150">
            <a:solidFill>
              <a:srgbClr val="7030A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600" b="1" i="1" dirty="0" smtClean="0"/>
              <a:t>PE</a:t>
            </a:r>
          </a:p>
          <a:p>
            <a:pPr algn="ctr"/>
            <a:r>
              <a:rPr lang="en-GB" sz="1400" dirty="0" smtClean="0"/>
              <a:t>On </a:t>
            </a:r>
            <a:r>
              <a:rPr lang="en-GB" sz="1400" dirty="0" smtClean="0"/>
              <a:t>Monday’s,</a:t>
            </a:r>
            <a:r>
              <a:rPr lang="en-GB" sz="1400" dirty="0" smtClean="0"/>
              <a:t> </a:t>
            </a:r>
            <a:r>
              <a:rPr lang="en-GB" sz="1400" dirty="0" smtClean="0"/>
              <a:t>students will be playing ball games. We will be </a:t>
            </a:r>
            <a:r>
              <a:rPr lang="en-GB" sz="1400" dirty="0" smtClean="0"/>
              <a:t>practicing our ball skills</a:t>
            </a:r>
            <a:r>
              <a:rPr lang="en-GB" sz="1400" dirty="0" smtClean="0"/>
              <a:t> </a:t>
            </a:r>
            <a:r>
              <a:rPr lang="en-GB" sz="1400" dirty="0" smtClean="0"/>
              <a:t>and working on students ability to play with others. This year we will be completing our PE within school.</a:t>
            </a:r>
          </a:p>
          <a:p>
            <a:pPr algn="ctr"/>
            <a:endParaRPr lang="en-GB" sz="1400" dirty="0"/>
          </a:p>
        </p:txBody>
      </p:sp>
      <p:sp>
        <p:nvSpPr>
          <p:cNvPr id="11" name="TextBox 10"/>
          <p:cNvSpPr txBox="1"/>
          <p:nvPr/>
        </p:nvSpPr>
        <p:spPr>
          <a:xfrm>
            <a:off x="200734" y="7164014"/>
            <a:ext cx="6464326" cy="2308324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600" b="1" dirty="0"/>
              <a:t>Literacy &amp; Communication</a:t>
            </a:r>
            <a:r>
              <a:rPr lang="en-GB" sz="1600" b="1" dirty="0" smtClean="0"/>
              <a:t>: News and Non fiction books</a:t>
            </a:r>
            <a:endParaRPr lang="en-GB" sz="1600" dirty="0" smtClean="0"/>
          </a:p>
          <a:p>
            <a:pPr algn="ctr"/>
            <a:r>
              <a:rPr lang="en-GB" sz="1600" dirty="0" smtClean="0"/>
              <a:t>Students will be looking at a news stories and non fiction books to answer questions about the information contained within them. </a:t>
            </a:r>
            <a:r>
              <a:rPr lang="en-GB" sz="1600" dirty="0" smtClean="0"/>
              <a:t>In Clyde Class students will also have sensory </a:t>
            </a:r>
            <a:r>
              <a:rPr lang="en-GB" sz="1600" dirty="0" err="1" smtClean="0"/>
              <a:t>activites</a:t>
            </a:r>
            <a:r>
              <a:rPr lang="en-GB" sz="1600" dirty="0" smtClean="0"/>
              <a:t> based on the content of National Geographic’s ‘Weird But True’. </a:t>
            </a:r>
          </a:p>
          <a:p>
            <a:pPr algn="ctr"/>
            <a:endParaRPr lang="en-GB" sz="1600" dirty="0"/>
          </a:p>
          <a:p>
            <a:pPr algn="ctr"/>
            <a:r>
              <a:rPr lang="en-GB" sz="1600" dirty="0" smtClean="0"/>
              <a:t>They </a:t>
            </a:r>
            <a:r>
              <a:rPr lang="en-GB" sz="1600" dirty="0" smtClean="0"/>
              <a:t>will have the opportunity to visit the school </a:t>
            </a:r>
            <a:r>
              <a:rPr lang="en-GB" sz="1600" dirty="0" smtClean="0"/>
              <a:t>Library </a:t>
            </a:r>
            <a:r>
              <a:rPr lang="en-GB" sz="1600" dirty="0" smtClean="0"/>
              <a:t>to allow them to identify where they can find reliable sources of information.</a:t>
            </a:r>
          </a:p>
          <a:p>
            <a:pPr algn="ctr"/>
            <a:endParaRPr lang="en-GB" sz="1600" dirty="0"/>
          </a:p>
        </p:txBody>
      </p:sp>
      <p:sp>
        <p:nvSpPr>
          <p:cNvPr id="12" name="TextBox 11"/>
          <p:cNvSpPr txBox="1"/>
          <p:nvPr/>
        </p:nvSpPr>
        <p:spPr>
          <a:xfrm>
            <a:off x="301606" y="6035870"/>
            <a:ext cx="6325190" cy="769441"/>
          </a:xfrm>
          <a:prstGeom prst="rect">
            <a:avLst/>
          </a:prstGeom>
          <a:noFill/>
          <a:ln w="57150">
            <a:solidFill>
              <a:srgbClr val="85CC04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600" b="1" i="1" dirty="0" smtClean="0"/>
              <a:t>Key </a:t>
            </a:r>
            <a:r>
              <a:rPr lang="en-GB" sz="1600" b="1" i="1" dirty="0" err="1" smtClean="0"/>
              <a:t>PfA</a:t>
            </a:r>
            <a:r>
              <a:rPr lang="en-GB" sz="1600" b="1" i="1" dirty="0" smtClean="0"/>
              <a:t> Focus This Term: </a:t>
            </a:r>
          </a:p>
          <a:p>
            <a:pPr algn="ctr"/>
            <a:r>
              <a:rPr lang="en-GB" sz="1400" i="1" dirty="0" smtClean="0"/>
              <a:t>- To be able to experience </a:t>
            </a:r>
            <a:r>
              <a:rPr lang="en-GB" sz="1400" i="1" dirty="0"/>
              <a:t>the local area positively </a:t>
            </a:r>
          </a:p>
          <a:p>
            <a:pPr algn="ctr"/>
            <a:r>
              <a:rPr lang="en-GB" sz="1400" i="1" dirty="0" smtClean="0"/>
              <a:t>TITAN: </a:t>
            </a:r>
            <a:r>
              <a:rPr lang="en-GB" sz="1400" dirty="0"/>
              <a:t>Personal Safety, Health &amp; Wellbeing </a:t>
            </a:r>
            <a:r>
              <a:rPr lang="en-GB" sz="1400" dirty="0" smtClean="0"/>
              <a:t>objectives</a:t>
            </a:r>
            <a:endParaRPr lang="en-GB" sz="1100" i="1" dirty="0" smtClean="0"/>
          </a:p>
        </p:txBody>
      </p:sp>
    </p:spTree>
    <p:extLst>
      <p:ext uri="{BB962C8B-B14F-4D97-AF65-F5344CB8AC3E}">
        <p14:creationId xmlns:p14="http://schemas.microsoft.com/office/powerpoint/2010/main" val="16659353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208" y="33353"/>
            <a:ext cx="830580" cy="110744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/>
          <p:cNvSpPr txBox="1"/>
          <p:nvPr/>
        </p:nvSpPr>
        <p:spPr>
          <a:xfrm>
            <a:off x="265645" y="1721713"/>
            <a:ext cx="3016008" cy="1200329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600" b="1" i="1" dirty="0" smtClean="0"/>
              <a:t>Wednesday</a:t>
            </a:r>
            <a:r>
              <a:rPr lang="en-GB" sz="1600" b="1" i="1" dirty="0" smtClean="0"/>
              <a:t>'s </a:t>
            </a:r>
            <a:r>
              <a:rPr lang="en-GB" sz="1600" b="1" i="1" dirty="0"/>
              <a:t>Offsite:</a:t>
            </a:r>
          </a:p>
          <a:p>
            <a:pPr algn="ctr"/>
            <a:r>
              <a:rPr lang="en-GB" sz="1400" dirty="0" smtClean="0"/>
              <a:t>Students will be going offsite once a week on a </a:t>
            </a:r>
            <a:r>
              <a:rPr lang="en-GB" sz="1400" dirty="0" smtClean="0"/>
              <a:t>Wednesday</a:t>
            </a:r>
            <a:r>
              <a:rPr lang="en-GB" sz="1400" dirty="0" smtClean="0"/>
              <a:t>. </a:t>
            </a:r>
            <a:r>
              <a:rPr lang="en-GB" sz="1400" dirty="0" smtClean="0"/>
              <a:t>You will receive an email each week to inform you where we will be going.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429437" y="1650593"/>
            <a:ext cx="3177839" cy="2708434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600" b="1" i="1" dirty="0"/>
              <a:t>Environment &amp; Community</a:t>
            </a:r>
            <a:r>
              <a:rPr lang="en-GB" sz="1600" b="1" i="1" dirty="0" smtClean="0"/>
              <a:t>:</a:t>
            </a:r>
            <a:endParaRPr lang="en-GB" sz="1600" b="1" i="1" dirty="0"/>
          </a:p>
          <a:p>
            <a:pPr algn="ctr"/>
            <a:r>
              <a:rPr lang="en-GB" sz="1400" dirty="0" smtClean="0"/>
              <a:t>Students will be thinking about the places they might like to visit. </a:t>
            </a:r>
            <a:r>
              <a:rPr lang="en-GB" sz="1400" dirty="0"/>
              <a:t>S</a:t>
            </a:r>
            <a:r>
              <a:rPr lang="en-GB" sz="1400" dirty="0" smtClean="0"/>
              <a:t>tudents will have activities based on camping and going to theme parks. During these lessons we will be learning about different types of energy.</a:t>
            </a:r>
            <a:endParaRPr lang="en-GB" sz="1400" dirty="0"/>
          </a:p>
          <a:p>
            <a:pPr algn="ctr"/>
            <a:r>
              <a:rPr lang="en-GB" sz="1400" dirty="0" smtClean="0"/>
              <a:t>Students </a:t>
            </a:r>
            <a:r>
              <a:rPr lang="en-GB" sz="1400" dirty="0" smtClean="0"/>
              <a:t>will be considering how to remain safe when using the internet</a:t>
            </a:r>
            <a:r>
              <a:rPr lang="en-GB" sz="1400" dirty="0" smtClean="0"/>
              <a:t>.</a:t>
            </a:r>
            <a:endParaRPr lang="en-GB" sz="1400" dirty="0"/>
          </a:p>
          <a:p>
            <a:pPr algn="ctr"/>
            <a:r>
              <a:rPr lang="en-GB" sz="1400" dirty="0" smtClean="0"/>
              <a:t>Students will also be looking at different countries and what they may enjoy about these locations.</a:t>
            </a:r>
            <a:endParaRPr lang="en-GB" sz="1400" dirty="0">
              <a:latin typeface="TW Cen M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406557" y="4610595"/>
            <a:ext cx="3200719" cy="3416320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600" b="1" i="1" dirty="0"/>
              <a:t>Maths &amp; Problem Solving: Number</a:t>
            </a:r>
            <a:r>
              <a:rPr lang="en-GB" sz="1600" b="1" i="1" dirty="0" smtClean="0"/>
              <a:t>, </a:t>
            </a:r>
            <a:r>
              <a:rPr lang="en-GB" sz="1600" b="1" i="1" dirty="0" smtClean="0"/>
              <a:t>Counting more and less and grouping</a:t>
            </a:r>
            <a:endParaRPr lang="en-GB" sz="1600" b="1" i="1" dirty="0"/>
          </a:p>
          <a:p>
            <a:pPr algn="ctr"/>
            <a:r>
              <a:rPr lang="en-GB" sz="1600" b="1" i="1" dirty="0" smtClean="0"/>
              <a:t> </a:t>
            </a:r>
            <a:r>
              <a:rPr lang="en-GB" sz="1400" dirty="0" smtClean="0"/>
              <a:t>Practical </a:t>
            </a:r>
            <a:r>
              <a:rPr lang="en-GB" sz="1400" dirty="0"/>
              <a:t>maths will be taught during our off-site trips and through our cooking sessions. </a:t>
            </a:r>
          </a:p>
          <a:p>
            <a:pPr algn="ctr"/>
            <a:endParaRPr lang="en-GB" sz="1400" dirty="0"/>
          </a:p>
          <a:p>
            <a:pPr algn="ctr"/>
            <a:r>
              <a:rPr lang="en-GB" sz="1400" dirty="0"/>
              <a:t>Alongside this our main focus </a:t>
            </a:r>
            <a:r>
              <a:rPr lang="en-GB" sz="1400" dirty="0" smtClean="0"/>
              <a:t>is for this term is </a:t>
            </a:r>
            <a:r>
              <a:rPr lang="en-GB" sz="1400" dirty="0" smtClean="0"/>
              <a:t>counting and more and less.</a:t>
            </a:r>
            <a:endParaRPr lang="en-GB" sz="1400" dirty="0"/>
          </a:p>
          <a:p>
            <a:pPr algn="ctr"/>
            <a:endParaRPr lang="en-GB" sz="1400" dirty="0"/>
          </a:p>
          <a:p>
            <a:pPr algn="ctr"/>
            <a:r>
              <a:rPr lang="en-GB" sz="1400" i="1" dirty="0">
                <a:latin typeface="TW Cen MT"/>
              </a:rPr>
              <a:t>Share real-life examples at home and in the community when these skills are useful. For example, when comparing the price of items in the supermarket – which is cheaper? Or temperature, is it hotter or colder than yesterday?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64872" y="6473239"/>
            <a:ext cx="3016781" cy="3293209"/>
          </a:xfrm>
          <a:prstGeom prst="rect">
            <a:avLst/>
          </a:prstGeom>
          <a:noFill/>
          <a:ln w="57150">
            <a:solidFill>
              <a:srgbClr val="7030A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600" b="1" i="1" dirty="0"/>
              <a:t>RE: </a:t>
            </a:r>
            <a:r>
              <a:rPr lang="en-GB" sz="1600" b="1" i="1" dirty="0" smtClean="0"/>
              <a:t>Christianity and Hinduism</a:t>
            </a:r>
          </a:p>
          <a:p>
            <a:pPr algn="ctr"/>
            <a:r>
              <a:rPr lang="en-GB" sz="1600" dirty="0" smtClean="0"/>
              <a:t>We </a:t>
            </a:r>
            <a:r>
              <a:rPr lang="en-GB" sz="1600" dirty="0"/>
              <a:t>will explore and compare two major world religions by focusing on three key areas: symbols, core beliefs, and </a:t>
            </a:r>
            <a:r>
              <a:rPr lang="en-GB" sz="1600" dirty="0" smtClean="0"/>
              <a:t>festivals. We </a:t>
            </a:r>
            <a:r>
              <a:rPr lang="en-GB" sz="1600" dirty="0"/>
              <a:t>will highlight both the similarities and differences between the two faiths.</a:t>
            </a:r>
          </a:p>
          <a:p>
            <a:pPr algn="ctr"/>
            <a:r>
              <a:rPr lang="en-GB" sz="1600" dirty="0"/>
              <a:t>This comparison will help us understand how each religion expresses its beliefs through meaningful traditions, visual symbols, and important celebrations.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4B4766-BCCB-2321-E255-E194975E52C2}"/>
              </a:ext>
            </a:extLst>
          </p:cNvPr>
          <p:cNvSpPr txBox="1"/>
          <p:nvPr/>
        </p:nvSpPr>
        <p:spPr>
          <a:xfrm>
            <a:off x="282669" y="3246308"/>
            <a:ext cx="3001978" cy="3046988"/>
          </a:xfrm>
          <a:prstGeom prst="rect">
            <a:avLst/>
          </a:prstGeom>
          <a:noFill/>
          <a:ln w="57150">
            <a:solidFill>
              <a:srgbClr val="85CC04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600" b="1" i="1" dirty="0"/>
              <a:t>My Future</a:t>
            </a:r>
            <a:r>
              <a:rPr lang="en-GB" sz="1600" b="1" i="1" dirty="0" smtClean="0"/>
              <a:t>: Transition &amp; Tolerance and respect</a:t>
            </a:r>
            <a:endParaRPr lang="en-GB" sz="1600" b="1" i="1" dirty="0"/>
          </a:p>
          <a:p>
            <a:pPr algn="ctr"/>
            <a:r>
              <a:rPr lang="en-GB" sz="1600" dirty="0"/>
              <a:t>Students will be creating handmade crafts to sell at the upcoming Enterprise Café, giving them a chance to explore creativity, teamwork, and basic business skills. Alongside this, they will also be developing important practical life skills by helping with everyday tasks in and around the home.</a:t>
            </a:r>
            <a:endParaRPr lang="en-GB" sz="1600" dirty="0" smtClean="0"/>
          </a:p>
        </p:txBody>
      </p:sp>
      <p:sp>
        <p:nvSpPr>
          <p:cNvPr id="3" name="Rectangle 2"/>
          <p:cNvSpPr/>
          <p:nvPr/>
        </p:nvSpPr>
        <p:spPr>
          <a:xfrm>
            <a:off x="1088384" y="271778"/>
            <a:ext cx="5518892" cy="1231106"/>
          </a:xfrm>
          <a:prstGeom prst="rect">
            <a:avLst/>
          </a:prstGeom>
          <a:ln w="38100"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b="1" dirty="0"/>
              <a:t>How to Help your Young Person at </a:t>
            </a:r>
            <a:r>
              <a:rPr lang="en-GB" b="1" dirty="0" smtClean="0"/>
              <a:t>Home:</a:t>
            </a:r>
          </a:p>
          <a:p>
            <a:r>
              <a:rPr lang="en-GB" sz="1400" i="1" dirty="0"/>
              <a:t>W</a:t>
            </a:r>
            <a:r>
              <a:rPr lang="en-GB" sz="1400" i="1" dirty="0" smtClean="0"/>
              <a:t>hen in community please encourage your young person to identify prices within shops or restaurants.</a:t>
            </a:r>
          </a:p>
          <a:p>
            <a:r>
              <a:rPr lang="en-GB" sz="1400" i="1" dirty="0" smtClean="0"/>
              <a:t>Please talk to your young person about the news and things happening in their local area.</a:t>
            </a:r>
            <a:endParaRPr lang="en-GB" sz="1400" i="1" dirty="0"/>
          </a:p>
        </p:txBody>
      </p:sp>
      <p:sp>
        <p:nvSpPr>
          <p:cNvPr id="12" name="TextBox 11"/>
          <p:cNvSpPr txBox="1"/>
          <p:nvPr/>
        </p:nvSpPr>
        <p:spPr>
          <a:xfrm>
            <a:off x="3429437" y="8279792"/>
            <a:ext cx="3177839" cy="1415772"/>
          </a:xfrm>
          <a:prstGeom prst="rect">
            <a:avLst/>
          </a:prstGeom>
          <a:noFill/>
          <a:ln w="57150">
            <a:solidFill>
              <a:srgbClr val="B31D9A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600" b="1" i="1" dirty="0" smtClean="0"/>
              <a:t>PHSE: Self awareness</a:t>
            </a:r>
          </a:p>
          <a:p>
            <a:pPr algn="ctr"/>
            <a:r>
              <a:rPr lang="en-GB" sz="1400" dirty="0" smtClean="0"/>
              <a:t>Students will be learning about how their </a:t>
            </a:r>
            <a:r>
              <a:rPr lang="en-GB" sz="1400" dirty="0" smtClean="0"/>
              <a:t>behaviours </a:t>
            </a:r>
            <a:r>
              <a:rPr lang="en-GB" sz="1400" dirty="0" smtClean="0"/>
              <a:t>and actions can hurt others. They will also be working on </a:t>
            </a:r>
            <a:r>
              <a:rPr lang="en-GB" sz="1400" dirty="0" smtClean="0"/>
              <a:t>what is kind and unkind during British Values lessons on tolerance and respect.</a:t>
            </a:r>
            <a:endParaRPr lang="en-GB" sz="1400" dirty="0" smtClean="0"/>
          </a:p>
        </p:txBody>
      </p:sp>
    </p:spTree>
    <p:extLst>
      <p:ext uri="{BB962C8B-B14F-4D97-AF65-F5344CB8AC3E}">
        <p14:creationId xmlns:p14="http://schemas.microsoft.com/office/powerpoint/2010/main" val="106766560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7fd16d98-d35b-4919-a758-1dc05d373d18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D71AFD9CA0C594CBB891A714E919F26" ma:contentTypeVersion="11" ma:contentTypeDescription="Create a new document." ma:contentTypeScope="" ma:versionID="66eed4e521adf673614d26d61fd5bab3">
  <xsd:schema xmlns:xsd="http://www.w3.org/2001/XMLSchema" xmlns:xs="http://www.w3.org/2001/XMLSchema" xmlns:p="http://schemas.microsoft.com/office/2006/metadata/properties" xmlns:ns3="7fd16d98-d35b-4919-a758-1dc05d373d18" targetNamespace="http://schemas.microsoft.com/office/2006/metadata/properties" ma:root="true" ma:fieldsID="3febc803fde8bb83217fbbbbbdac46fe" ns3:_="">
    <xsd:import namespace="7fd16d98-d35b-4919-a758-1dc05d373d18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BillingMetadata" minOccurs="0"/>
                <xsd:element ref="ns3:_activity" minOccurs="0"/>
                <xsd:element ref="ns3:MediaServiceSystemTags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fd16d98-d35b-4919-a758-1dc05d373d18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5" nillable="true" ma:displayName="MediaServiceBillingMetadata" ma:hidden="true" ma:internalName="MediaServiceBillingMetadata" ma:readOnly="true">
      <xsd:simpleType>
        <xsd:restriction base="dms:Note"/>
      </xsd:simpleType>
    </xsd:element>
    <xsd:element name="_activity" ma:index="16" nillable="true" ma:displayName="_activity" ma:hidden="true" ma:internalName="_activity">
      <xsd:simpleType>
        <xsd:restriction base="dms:Note"/>
      </xsd:simpleType>
    </xsd:element>
    <xsd:element name="MediaServiceSystemTags" ma:index="17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2040641-CADE-4D73-9C1C-627BEDD89C5B}">
  <ds:schemaRefs>
    <ds:schemaRef ds:uri="http://purl.org/dc/elements/1.1/"/>
    <ds:schemaRef ds:uri="http://schemas.openxmlformats.org/package/2006/metadata/core-properties"/>
    <ds:schemaRef ds:uri="http://purl.org/dc/terms/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7fd16d98-d35b-4919-a758-1dc05d373d18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78F84F4-9AB9-403F-B04C-7D8A268EA7B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333E32D-4B59-447C-8857-F30AF27CE07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fd16d98-d35b-4919-a758-1dc05d373d1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14117</TotalTime>
  <Words>683</Words>
  <Application>Microsoft Office PowerPoint</Application>
  <PresentationFormat>A4 Paper (210x297 mm)</PresentationFormat>
  <Paragraphs>45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ABeeZee</vt:lpstr>
      <vt:lpstr>TW Cen MT</vt:lpstr>
      <vt:lpstr>TW Cen MT</vt:lpstr>
      <vt:lpstr>Tw Cen MT Condensed</vt:lpstr>
      <vt:lpstr>Wingdings 3</vt:lpstr>
      <vt:lpstr>Integral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Andrea La Grue</dc:creator>
  <cp:lastModifiedBy>Sarah Leeds</cp:lastModifiedBy>
  <cp:revision>1206</cp:revision>
  <dcterms:created xsi:type="dcterms:W3CDTF">2021-12-07T17:48:30Z</dcterms:created>
  <dcterms:modified xsi:type="dcterms:W3CDTF">2025-09-08T20:04:41Z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0x010100CD71AFD9CA0C594CBB891A714E919F26</vt:lpwstr>
  </property>
</Properties>
</file>